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sldx" ContentType="application/vnd.openxmlformats-officedocument.presentationml.slide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8" autoAdjust="0"/>
    <p:restoredTop sz="94660"/>
  </p:normalViewPr>
  <p:slideViewPr>
    <p:cSldViewPr snapToObjects="1">
      <p:cViewPr varScale="1">
        <p:scale>
          <a:sx n="102" d="100"/>
          <a:sy n="102" d="100"/>
        </p:scale>
        <p:origin x="282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y_Címdia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rtalom helye 9"/>
          <p:cNvSpPr>
            <a:spLocks noGrp="1"/>
          </p:cNvSpPr>
          <p:nvPr>
            <p:ph sz="quarter" idx="10" hasCustomPrompt="1"/>
          </p:nvPr>
        </p:nvSpPr>
        <p:spPr>
          <a:xfrm>
            <a:off x="935757" y="1916907"/>
            <a:ext cx="7272486" cy="2664221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 smtClean="0"/>
              <a:t>Cím</a:t>
            </a:r>
          </a:p>
        </p:txBody>
      </p:sp>
      <p:sp>
        <p:nvSpPr>
          <p:cNvPr id="12" name="Szövegdoboz 11"/>
          <p:cNvSpPr txBox="1"/>
          <p:nvPr userDrawn="1"/>
        </p:nvSpPr>
        <p:spPr>
          <a:xfrm>
            <a:off x="935757" y="5301208"/>
            <a:ext cx="7272486" cy="138499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Munkagazdaságtan</a:t>
            </a:r>
          </a:p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2019-2020</a:t>
            </a:r>
            <a:r>
              <a:rPr lang="hu-HU" sz="2800" baseline="0" dirty="0" smtClean="0">
                <a:solidFill>
                  <a:schemeClr val="bg1"/>
                </a:solidFill>
              </a:rPr>
              <a:t> </a:t>
            </a:r>
            <a:r>
              <a:rPr lang="hu-HU" sz="2800" baseline="0" dirty="0" smtClean="0">
                <a:solidFill>
                  <a:schemeClr val="bg1"/>
                </a:solidFill>
              </a:rPr>
              <a:t>őszi félév</a:t>
            </a:r>
          </a:p>
          <a:p>
            <a:pPr algn="ctr"/>
            <a:r>
              <a:rPr lang="hu-HU" sz="2800" baseline="0" dirty="0" smtClean="0">
                <a:solidFill>
                  <a:schemeClr val="bg1"/>
                </a:solidFill>
              </a:rPr>
              <a:t>Budapesti </a:t>
            </a:r>
            <a:r>
              <a:rPr lang="hu-HU" sz="2800" baseline="0" dirty="0" err="1" smtClean="0">
                <a:solidFill>
                  <a:schemeClr val="bg1"/>
                </a:solidFill>
              </a:rPr>
              <a:t>Corvinus</a:t>
            </a:r>
            <a:r>
              <a:rPr lang="hu-HU" sz="2800" baseline="0" dirty="0" smtClean="0">
                <a:solidFill>
                  <a:schemeClr val="bg1"/>
                </a:solidFill>
              </a:rPr>
              <a:t> Egyetem, Papp Bence</a:t>
            </a:r>
            <a:endParaRPr lang="hu-H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63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05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28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y_content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§"/>
              <a:defRPr/>
            </a:lvl1pPr>
            <a:lvl2pPr>
              <a:buClr>
                <a:srgbClr val="00B050"/>
              </a:buClr>
              <a:buFont typeface="Wingdings" pitchFamily="2" charset="2"/>
              <a:buChar char="§"/>
              <a:defRPr/>
            </a:lvl2pPr>
            <a:lvl3pPr>
              <a:buClr>
                <a:srgbClr val="0070C0"/>
              </a:buClr>
              <a:buFont typeface="Wingdings" pitchFamily="2" charset="2"/>
              <a:buChar char="§"/>
              <a:defRPr/>
            </a:lvl3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7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7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20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4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0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PowerPoint-dia1.sl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PowerPoint-dia2.sl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PowerPoint-dia.sl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hu-HU" dirty="0" smtClean="0"/>
              <a:t>Emberitőke-beruházás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Életkor-kereset profilok, férfiak</a:t>
            </a:r>
            <a:endParaRPr lang="hu-HU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95536" y="765423"/>
          <a:ext cx="8464263" cy="590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Slide" r:id="rId3" imgW="4570417" imgH="3427482" progId="PowerPoint.Slide.12">
                  <p:embed/>
                </p:oleObj>
              </mc:Choice>
              <mc:Fallback>
                <p:oleObj name="Slide" r:id="rId3" imgW="4570417" imgH="3427482" progId="PowerPoint.Slide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765423"/>
                        <a:ext cx="8464263" cy="5903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Életkor-kereset profilok, nők</a:t>
            </a:r>
            <a:endParaRPr lang="hu-HU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393429" y="936997"/>
          <a:ext cx="8499051" cy="56603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Slide" r:id="rId3" imgW="4570417" imgH="3427482" progId="PowerPoint.Slide.12">
                  <p:embed/>
                </p:oleObj>
              </mc:Choice>
              <mc:Fallback>
                <p:oleObj name="Slide" r:id="rId3" imgW="4570417" imgH="3427482" progId="PowerPoint.Slide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429" y="936997"/>
                        <a:ext cx="8499051" cy="56603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beruházás női sajátosságai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Történelmi, szerepi eltérések</a:t>
            </a:r>
          </a:p>
          <a:p>
            <a:pPr lvl="1"/>
            <a:r>
              <a:rPr lang="hu-HU" dirty="0" smtClean="0"/>
              <a:t>Rövidebb munkaerőpiacon aktív életszakasz</a:t>
            </a:r>
          </a:p>
          <a:p>
            <a:pPr lvl="2"/>
            <a:r>
              <a:rPr lang="hu-HU" dirty="0" smtClean="0"/>
              <a:t>Szülés, gyermeknevelés</a:t>
            </a:r>
          </a:p>
          <a:p>
            <a:pPr lvl="2"/>
            <a:r>
              <a:rPr lang="hu-HU" dirty="0" smtClean="0"/>
              <a:t>Háztartási termelés</a:t>
            </a:r>
          </a:p>
          <a:p>
            <a:pPr lvl="1"/>
            <a:r>
              <a:rPr lang="hu-HU" dirty="0" smtClean="0"/>
              <a:t>Alulreprezentáltak bizonyos munkakörökben</a:t>
            </a:r>
          </a:p>
          <a:p>
            <a:pPr lvl="2"/>
            <a:r>
              <a:rPr lang="hu-HU" dirty="0" smtClean="0"/>
              <a:t>Folyamatos tapasztalat-felhalmozást szükségessé tevő</a:t>
            </a:r>
          </a:p>
          <a:p>
            <a:pPr lvl="2"/>
            <a:r>
              <a:rPr lang="hu-HU" dirty="0" smtClean="0"/>
              <a:t>Munkapiacon kívül gyorsan amortizálódó humán tőkét igénylő</a:t>
            </a:r>
          </a:p>
          <a:p>
            <a:r>
              <a:rPr lang="hu-HU" dirty="0" smtClean="0"/>
              <a:t>Munkakeresleti oldal</a:t>
            </a:r>
          </a:p>
          <a:p>
            <a:pPr lvl="1"/>
            <a:r>
              <a:rPr lang="hu-HU" dirty="0" smtClean="0"/>
              <a:t>Eleve kevesebb szakképzésben részesíti</a:t>
            </a:r>
          </a:p>
          <a:p>
            <a:r>
              <a:rPr lang="hu-HU" dirty="0" smtClean="0"/>
              <a:t>Munkakínálati reakció</a:t>
            </a:r>
          </a:p>
          <a:p>
            <a:pPr lvl="1"/>
            <a:r>
              <a:rPr lang="hu-HU" dirty="0" smtClean="0"/>
              <a:t>Nem is orientálódók ilyen helyek felé</a:t>
            </a:r>
          </a:p>
          <a:p>
            <a:r>
              <a:rPr lang="hu-HU" dirty="0" smtClean="0"/>
              <a:t>Az elmúlt évtizedekben jelentősen változó trend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Beruházás értékelése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Egyéni szinten</a:t>
            </a:r>
          </a:p>
          <a:p>
            <a:pPr lvl="1"/>
            <a:r>
              <a:rPr lang="hu-HU" dirty="0" smtClean="0"/>
              <a:t>Hozamokat össze lehet vetni tőke- vagy pénzpiaci beruházások kamatával</a:t>
            </a:r>
          </a:p>
          <a:p>
            <a:pPr lvl="1"/>
            <a:r>
              <a:rPr lang="hu-HU" dirty="0" smtClean="0"/>
              <a:t>Felfelé torzítás</a:t>
            </a:r>
          </a:p>
          <a:p>
            <a:pPr lvl="2"/>
            <a:r>
              <a:rPr lang="hu-HU" dirty="0" smtClean="0"/>
              <a:t>Képesség és iskola hozamának szétválasztása</a:t>
            </a:r>
          </a:p>
          <a:p>
            <a:pPr lvl="2"/>
            <a:r>
              <a:rPr lang="hu-HU" dirty="0" smtClean="0"/>
              <a:t>Lehetőségköltségek és pszichés költségek alulbecslése</a:t>
            </a:r>
          </a:p>
          <a:p>
            <a:pPr lvl="1"/>
            <a:r>
              <a:rPr lang="hu-HU" dirty="0" smtClean="0"/>
              <a:t>Lefelé torzítás</a:t>
            </a:r>
          </a:p>
          <a:p>
            <a:pPr lvl="2"/>
            <a:r>
              <a:rPr lang="hu-HU" dirty="0" smtClean="0"/>
              <a:t>Szellemi hasznok értékelésének elhagyása</a:t>
            </a:r>
          </a:p>
          <a:p>
            <a:pPr lvl="2"/>
            <a:r>
              <a:rPr lang="hu-HU" dirty="0" smtClean="0"/>
              <a:t>Kiegészítő járandóságok elhagyása</a:t>
            </a:r>
          </a:p>
          <a:p>
            <a:pPr lvl="1"/>
            <a:r>
              <a:rPr lang="hu-HU" dirty="0" smtClean="0"/>
              <a:t>Szelekciós torzítás</a:t>
            </a:r>
          </a:p>
          <a:p>
            <a:pPr lvl="2"/>
            <a:r>
              <a:rPr lang="hu-HU" dirty="0" smtClean="0"/>
              <a:t>Aszfaltozó nem lenne jó mérnők</a:t>
            </a:r>
          </a:p>
          <a:p>
            <a:pPr lvl="2"/>
            <a:r>
              <a:rPr lang="hu-HU" dirty="0" smtClean="0"/>
              <a:t>Menedzser nem lenne jó asztalos</a:t>
            </a:r>
          </a:p>
          <a:p>
            <a:r>
              <a:rPr lang="hu-HU" dirty="0" smtClean="0"/>
              <a:t>Társadalmi szinten</a:t>
            </a:r>
          </a:p>
          <a:p>
            <a:pPr lvl="1"/>
            <a:r>
              <a:rPr lang="hu-HU" dirty="0" smtClean="0"/>
              <a:t>COFOG kiadás</a:t>
            </a:r>
          </a:p>
          <a:p>
            <a:pPr lvl="1"/>
            <a:r>
              <a:rPr lang="hu-HU" dirty="0" smtClean="0"/>
              <a:t>PISA felmérés, nemzetközi versenyképesség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Jelzésmodell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Emberitőke-felhalmozás opponense</a:t>
            </a:r>
          </a:p>
          <a:p>
            <a:pPr lvl="1"/>
            <a:r>
              <a:rPr lang="hu-HU" dirty="0" smtClean="0"/>
              <a:t>Termelékenység adottság, idővel nem változik</a:t>
            </a:r>
          </a:p>
          <a:p>
            <a:pPr lvl="1"/>
            <a:r>
              <a:rPr lang="hu-HU" b="1" dirty="0" smtClean="0"/>
              <a:t>Jó és rosszabb képességű munkások</a:t>
            </a:r>
            <a:br>
              <a:rPr lang="hu-HU" b="1" dirty="0" smtClean="0"/>
            </a:br>
            <a:r>
              <a:rPr lang="hu-HU" b="1" dirty="0" smtClean="0"/>
              <a:t>= alacsony és magas iskolázási költségek</a:t>
            </a:r>
          </a:p>
          <a:p>
            <a:pPr lvl="1"/>
            <a:r>
              <a:rPr lang="hu-HU" dirty="0" smtClean="0"/>
              <a:t>Jelzés nélkül kontraszelekció lenne</a:t>
            </a:r>
          </a:p>
          <a:p>
            <a:r>
              <a:rPr lang="hu-HU" dirty="0" smtClean="0"/>
              <a:t>Vállalat célja</a:t>
            </a:r>
          </a:p>
          <a:p>
            <a:pPr lvl="1"/>
            <a:r>
              <a:rPr lang="hu-HU" dirty="0" smtClean="0"/>
              <a:t>Tanulmányokhoz kötött pozíció és bér mint szűrés</a:t>
            </a:r>
          </a:p>
          <a:p>
            <a:pPr lvl="1"/>
            <a:r>
              <a:rPr lang="hu-HU" dirty="0" smtClean="0"/>
              <a:t>Előírt tanulmányi </a:t>
            </a:r>
            <a:r>
              <a:rPr lang="hu-HU" smtClean="0"/>
              <a:t>évek meghatározása (ÁBRA)</a:t>
            </a:r>
            <a:endParaRPr lang="hu-HU" dirty="0" smtClean="0"/>
          </a:p>
          <a:p>
            <a:r>
              <a:rPr lang="hu-HU" dirty="0" smtClean="0"/>
              <a:t>Érvek és ellenérvek</a:t>
            </a:r>
          </a:p>
          <a:p>
            <a:pPr lvl="1"/>
            <a:r>
              <a:rPr lang="hu-HU" dirty="0" smtClean="0"/>
              <a:t>Lemorzsolódok és végzettek közti aránytalan bérrés</a:t>
            </a:r>
          </a:p>
          <a:p>
            <a:pPr lvl="1"/>
            <a:r>
              <a:rPr lang="hu-HU" dirty="0" smtClean="0"/>
              <a:t>Szűrés (jelzés) után is növekszik kereseti különbség</a:t>
            </a:r>
          </a:p>
          <a:p>
            <a:pPr lvl="1"/>
            <a:r>
              <a:rPr lang="hu-HU" dirty="0" smtClean="0"/>
              <a:t>Jobb iskolák diplomája értékesebb</a:t>
            </a:r>
          </a:p>
          <a:p>
            <a:r>
              <a:rPr lang="hu-HU" dirty="0" smtClean="0"/>
              <a:t>Akárhogy is van</a:t>
            </a:r>
          </a:p>
          <a:p>
            <a:pPr lvl="1"/>
            <a:r>
              <a:rPr lang="hu-HU" dirty="0" smtClean="0"/>
              <a:t>Az oktatás vagy termelékenységet növel -&gt; haszon</a:t>
            </a:r>
          </a:p>
          <a:p>
            <a:pPr lvl="1"/>
            <a:r>
              <a:rPr lang="hu-HU" dirty="0" smtClean="0"/>
              <a:t>Hatékonyabb szűrést biztosít -&gt; haszon</a:t>
            </a:r>
            <a:endParaRPr lang="hu-H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Felkészülést </a:t>
            </a:r>
            <a:r>
              <a:rPr lang="hu-HU" smtClean="0"/>
              <a:t>segítő kérdések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47009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Társadalmi összvagyon - tőke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Emberiség összvagyonát feloszthatjuk</a:t>
            </a:r>
          </a:p>
          <a:p>
            <a:pPr lvl="1"/>
            <a:r>
              <a:rPr lang="hu-HU" dirty="0" smtClean="0"/>
              <a:t>Fizikai tőkére</a:t>
            </a:r>
          </a:p>
          <a:p>
            <a:pPr lvl="2"/>
            <a:r>
              <a:rPr lang="hu-HU" dirty="0" smtClean="0"/>
              <a:t>Tőkepiacon kereskedünk vele</a:t>
            </a:r>
          </a:p>
          <a:p>
            <a:pPr lvl="2"/>
            <a:r>
              <a:rPr lang="hu-HU" dirty="0" smtClean="0"/>
              <a:t>Kitermeléssel, technológiai átalakítással, fejlesztéssel nő</a:t>
            </a:r>
          </a:p>
          <a:p>
            <a:pPr lvl="1"/>
            <a:r>
              <a:rPr lang="hu-HU" u="sng" dirty="0" smtClean="0"/>
              <a:t>Humán tőkére</a:t>
            </a:r>
          </a:p>
          <a:p>
            <a:pPr lvl="2"/>
            <a:r>
              <a:rPr lang="hu-HU" dirty="0" smtClean="0"/>
              <a:t>A munkaerő-piacon adható el, termelőtőke-állomány</a:t>
            </a:r>
          </a:p>
          <a:p>
            <a:pPr lvl="2"/>
            <a:r>
              <a:rPr lang="hu-HU" dirty="0" smtClean="0"/>
              <a:t>Beruházással növelhető: oktatás és szakképzés</a:t>
            </a:r>
          </a:p>
          <a:p>
            <a:r>
              <a:rPr lang="hu-HU" dirty="0" smtClean="0"/>
              <a:t>Munkaerő-piaci </a:t>
            </a:r>
            <a:r>
              <a:rPr lang="hu-HU" dirty="0" smtClean="0"/>
              <a:t>beruházás </a:t>
            </a:r>
            <a:r>
              <a:rPr lang="hu-HU" smtClean="0"/>
              <a:t>fő típusai</a:t>
            </a:r>
            <a:endParaRPr lang="hu-HU" dirty="0" smtClean="0"/>
          </a:p>
          <a:p>
            <a:pPr lvl="1"/>
            <a:r>
              <a:rPr lang="hu-HU" dirty="0" smtClean="0"/>
              <a:t>Migráció</a:t>
            </a:r>
          </a:p>
          <a:p>
            <a:pPr lvl="1"/>
            <a:r>
              <a:rPr lang="hu-HU" dirty="0" smtClean="0"/>
              <a:t>Munkahely váltás</a:t>
            </a:r>
          </a:p>
          <a:p>
            <a:pPr lvl="1"/>
            <a:r>
              <a:rPr lang="hu-HU" u="sng" dirty="0" smtClean="0"/>
              <a:t>Humántőke-beruházás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Humántőke-felhalmozás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Mint beruházás költséggel és haszonnal jár</a:t>
            </a:r>
          </a:p>
          <a:p>
            <a:pPr lvl="1"/>
            <a:r>
              <a:rPr lang="hu-HU" dirty="0" smtClean="0"/>
              <a:t>Kezdeti szakaszban költségek</a:t>
            </a:r>
          </a:p>
          <a:p>
            <a:pPr lvl="2"/>
            <a:r>
              <a:rPr lang="hu-HU" dirty="0" smtClean="0"/>
              <a:t>Elszalasztott kereset: meglévő tőke kihasználási opciója</a:t>
            </a:r>
          </a:p>
          <a:p>
            <a:pPr lvl="2"/>
            <a:r>
              <a:rPr lang="hu-HU" dirty="0" smtClean="0"/>
              <a:t>Pszichés költségek: szellemi erőfeszítés, távoli közösség</a:t>
            </a:r>
          </a:p>
          <a:p>
            <a:pPr lvl="2"/>
            <a:r>
              <a:rPr lang="hu-HU" dirty="0" smtClean="0"/>
              <a:t>Közvetlen költségek pl. képzés ára</a:t>
            </a:r>
          </a:p>
          <a:p>
            <a:pPr lvl="1"/>
            <a:r>
              <a:rPr lang="hu-HU" dirty="0" smtClean="0"/>
              <a:t>Később relatív hasznok</a:t>
            </a:r>
          </a:p>
          <a:p>
            <a:pPr lvl="2"/>
            <a:r>
              <a:rPr lang="hu-HU" dirty="0" smtClean="0"/>
              <a:t>Megnövekedett kereset</a:t>
            </a:r>
          </a:p>
          <a:p>
            <a:pPr lvl="2"/>
            <a:r>
              <a:rPr lang="hu-HU" dirty="0" smtClean="0"/>
              <a:t>Több lehetőség, elégedettebb munkavégzés</a:t>
            </a:r>
          </a:p>
          <a:p>
            <a:pPr lvl="2"/>
            <a:r>
              <a:rPr lang="hu-HU" dirty="0" smtClean="0"/>
              <a:t>Nyitottság, tájékozottság, önismeret -&gt; más tevékenységek nagyobb élvezete</a:t>
            </a:r>
          </a:p>
          <a:p>
            <a:r>
              <a:rPr lang="hu-HU" dirty="0" smtClean="0"/>
              <a:t>Életszakaszokhoz kapcsolódóan</a:t>
            </a:r>
          </a:p>
          <a:p>
            <a:pPr lvl="1"/>
            <a:r>
              <a:rPr lang="hu-HU" dirty="0" smtClean="0"/>
              <a:t>Kisgyermekkorban - kötöttségek</a:t>
            </a:r>
          </a:p>
          <a:p>
            <a:pPr lvl="1"/>
            <a:r>
              <a:rPr lang="hu-HU" dirty="0" smtClean="0"/>
              <a:t>Serdülőkorban és fiatal felnőttként – intézményesítve</a:t>
            </a:r>
          </a:p>
          <a:p>
            <a:pPr lvl="1"/>
            <a:r>
              <a:rPr lang="hu-HU" dirty="0" smtClean="0"/>
              <a:t>Aktív korban – fél gőzzel, specializálva, éretten</a:t>
            </a:r>
          </a:p>
          <a:p>
            <a:pPr lvl="2"/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Beruházási döntés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Költségek és hasznok összevetés</a:t>
            </a:r>
          </a:p>
          <a:p>
            <a:pPr lvl="1"/>
            <a:r>
              <a:rPr lang="hu-HU" dirty="0" smtClean="0"/>
              <a:t>Életpályára vonatkozóan (aktív horizont)</a:t>
            </a:r>
          </a:p>
          <a:p>
            <a:pPr lvl="1"/>
            <a:r>
              <a:rPr lang="hu-HU" dirty="0" smtClean="0"/>
              <a:t>Jelenértékben (diszkontálás) </a:t>
            </a:r>
            <a:r>
              <a:rPr lang="hu-HU" u="sng" dirty="0" smtClean="0"/>
              <a:t>egyik módszer</a:t>
            </a:r>
          </a:p>
          <a:p>
            <a:pPr lvl="1"/>
            <a:endParaRPr lang="hu-HU" dirty="0" smtClean="0"/>
          </a:p>
          <a:p>
            <a:pPr lvl="1"/>
            <a:endParaRPr lang="hu-HU" dirty="0" smtClean="0"/>
          </a:p>
          <a:p>
            <a:pPr lvl="1"/>
            <a:r>
              <a:rPr lang="hu-HU" dirty="0" smtClean="0"/>
              <a:t>Maximalizálás (marginális elemzés) </a:t>
            </a:r>
            <a:r>
              <a:rPr lang="hu-HU" u="sng" dirty="0" smtClean="0"/>
              <a:t>másik módszer</a:t>
            </a:r>
          </a:p>
          <a:p>
            <a:pPr lvl="1"/>
            <a:endParaRPr lang="hu-HU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984250" y="2232025"/>
          <a:ext cx="4079875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3" imgW="2006280" imgH="419040" progId="Equation.3">
                  <p:embed/>
                </p:oleObj>
              </mc:Choice>
              <mc:Fallback>
                <p:oleObj name="Equation" r:id="rId3" imgW="2006280" imgH="419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2232025"/>
                        <a:ext cx="4079875" cy="1076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Egyenes összekötő nyíllal 9"/>
          <p:cNvCxnSpPr/>
          <p:nvPr/>
        </p:nvCxnSpPr>
        <p:spPr>
          <a:xfrm>
            <a:off x="1547664" y="6523756"/>
            <a:ext cx="417646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11"/>
          <p:cNvCxnSpPr/>
          <p:nvPr/>
        </p:nvCxnSpPr>
        <p:spPr>
          <a:xfrm>
            <a:off x="1546870" y="5517232"/>
            <a:ext cx="324036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gyenes összekötő 13"/>
          <p:cNvCxnSpPr/>
          <p:nvPr/>
        </p:nvCxnSpPr>
        <p:spPr>
          <a:xfrm>
            <a:off x="1763688" y="4437112"/>
            <a:ext cx="2664296" cy="1656184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rot="5400000" flipH="1" flipV="1">
            <a:off x="251520" y="5228406"/>
            <a:ext cx="259228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zövegdoboz 14"/>
          <p:cNvSpPr txBox="1"/>
          <p:nvPr/>
        </p:nvSpPr>
        <p:spPr>
          <a:xfrm>
            <a:off x="5723334" y="633909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Idő</a:t>
            </a:r>
            <a:endParaRPr lang="hu-HU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467544" y="388311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MC, MB</a:t>
            </a:r>
            <a:endParaRPr lang="hu-HU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4787230" y="533256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MC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2195736" y="443711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B050"/>
                </a:solidFill>
              </a:rPr>
              <a:t>MB</a:t>
            </a:r>
            <a:endParaRPr lang="hu-HU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Heterogén társadalom, eltérő döntések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Nagyobb költségek (ábra táblán)</a:t>
            </a:r>
          </a:p>
          <a:p>
            <a:pPr lvl="1"/>
            <a:r>
              <a:rPr lang="hu-HU" dirty="0" smtClean="0"/>
              <a:t>Rosszabb kognitív képesség</a:t>
            </a:r>
          </a:p>
          <a:p>
            <a:pPr lvl="1"/>
            <a:r>
              <a:rPr lang="hu-HU" dirty="0" smtClean="0"/>
              <a:t>Kisebb érdeklődés</a:t>
            </a:r>
          </a:p>
          <a:p>
            <a:pPr lvl="1"/>
            <a:r>
              <a:rPr lang="hu-HU" dirty="0" smtClean="0"/>
              <a:t>Költségvetési korlátok</a:t>
            </a:r>
          </a:p>
          <a:p>
            <a:r>
              <a:rPr lang="hu-HU" dirty="0" smtClean="0"/>
              <a:t>Magasabb hasznok (ábra táblán)</a:t>
            </a:r>
          </a:p>
          <a:p>
            <a:pPr lvl="1"/>
            <a:r>
              <a:rPr lang="hu-HU" dirty="0" smtClean="0"/>
              <a:t>Fogékonyság</a:t>
            </a:r>
          </a:p>
          <a:p>
            <a:pPr lvl="1"/>
            <a:r>
              <a:rPr lang="hu-HU" dirty="0" smtClean="0"/>
              <a:t>Nem pénzbeli hasznok magasabbra értékelése</a:t>
            </a:r>
          </a:p>
          <a:p>
            <a:pPr lvl="1"/>
            <a:r>
              <a:rPr lang="hu-HU" dirty="0" smtClean="0"/>
              <a:t>Közösségi elvárás, családi presszió</a:t>
            </a:r>
          </a:p>
          <a:p>
            <a:pPr lvl="1"/>
            <a:r>
              <a:rPr lang="hu-HU" dirty="0" smtClean="0"/>
              <a:t>Rövid távon: </a:t>
            </a:r>
            <a:r>
              <a:rPr lang="hu-HU" u="sng" dirty="0" smtClean="0"/>
              <a:t>mint fogyasztási jószág </a:t>
            </a:r>
            <a:r>
              <a:rPr lang="hu-HU" dirty="0" smtClean="0"/>
              <a:t>nagyra értékelése</a:t>
            </a:r>
          </a:p>
          <a:p>
            <a:r>
              <a:rPr lang="hu-HU" dirty="0" smtClean="0"/>
              <a:t>Historikus trendek: iskolázottság nő</a:t>
            </a:r>
          </a:p>
          <a:p>
            <a:pPr lvl="1"/>
            <a:r>
              <a:rPr lang="hu-HU" dirty="0" smtClean="0"/>
              <a:t>Fogyasztási vagy beruházási jószágként tekintve értékesebb?</a:t>
            </a:r>
          </a:p>
          <a:p>
            <a:pPr lvl="1"/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Növekvő iskolázottság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800" dirty="0" smtClean="0"/>
              <a:t>Magyarországra vonatkozóan</a:t>
            </a:r>
          </a:p>
          <a:p>
            <a:r>
              <a:rPr lang="hu-HU" sz="2800" dirty="0" smtClean="0"/>
              <a:t>Nettó keresetek aránya 2004-ig</a:t>
            </a:r>
          </a:p>
          <a:p>
            <a:r>
              <a:rPr lang="hu-HU" sz="2800" dirty="0" smtClean="0"/>
              <a:t>Bruttó alapbérek aránya 2004-től</a:t>
            </a:r>
            <a:endParaRPr lang="hu-HU" sz="2800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612530"/>
              </p:ext>
            </p:extLst>
          </p:nvPr>
        </p:nvGraphicFramePr>
        <p:xfrm>
          <a:off x="2196604" y="2132856"/>
          <a:ext cx="4247605" cy="4536508"/>
        </p:xfrm>
        <a:graphic>
          <a:graphicData uri="http://schemas.openxmlformats.org/drawingml/2006/table">
            <a:tbl>
              <a:tblPr/>
              <a:tblGrid>
                <a:gridCol w="856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7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3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807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Év</a:t>
                      </a:r>
                      <a:endParaRPr lang="hu-HU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Kereseti arány; felsőfok/középfok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Hallgatók </a:t>
                      </a:r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aránya népességen belül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229"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1972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0,88%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229"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1977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229"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1982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229"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1986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9229"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1987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229"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1989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229"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1992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1,13%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9229"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1994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1,50%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9229"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1995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1,74%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9229"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1996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1,93%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9229"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2004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4,17%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9229"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3,23%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9229"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  <a:endParaRPr lang="hu-H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2,11</a:t>
                      </a:r>
                      <a:endParaRPr lang="hu-H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2,99%</a:t>
                      </a:r>
                      <a:endParaRPr lang="hu-H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9229"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2016</a:t>
                      </a:r>
                      <a:endParaRPr lang="hu-H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1,92</a:t>
                      </a:r>
                      <a:endParaRPr lang="hu-H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2,92%</a:t>
                      </a:r>
                      <a:endParaRPr lang="hu-H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9229"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2017</a:t>
                      </a:r>
                      <a:endParaRPr lang="hu-H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?</a:t>
                      </a:r>
                      <a:endParaRPr lang="hu-H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2,89%</a:t>
                      </a:r>
                      <a:endParaRPr lang="hu-H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386675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Jövedelem-kiadás profilok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pPr lvl="1"/>
            <a:endParaRPr lang="hu-HU" dirty="0" smtClean="0"/>
          </a:p>
          <a:p>
            <a:pPr lvl="1"/>
            <a:r>
              <a:rPr lang="hu-HU" dirty="0" smtClean="0"/>
              <a:t>Fogyasztási jószágként értékesebb</a:t>
            </a:r>
          </a:p>
          <a:p>
            <a:pPr lvl="1"/>
            <a:r>
              <a:rPr lang="hu-HU" dirty="0" smtClean="0"/>
              <a:t>Kisebb diszkont ráta</a:t>
            </a:r>
          </a:p>
          <a:p>
            <a:pPr lvl="1"/>
            <a:r>
              <a:rPr lang="hu-HU" dirty="0" smtClean="0"/>
              <a:t>Kereseti rés kitágul (árjelzés problémája, </a:t>
            </a:r>
            <a:r>
              <a:rPr lang="hu-HU" dirty="0" err="1" smtClean="0"/>
              <a:t>endogenitás</a:t>
            </a:r>
            <a:r>
              <a:rPr lang="hu-HU" dirty="0" smtClean="0"/>
              <a:t>)</a:t>
            </a:r>
          </a:p>
          <a:p>
            <a:pPr lvl="1"/>
            <a:r>
              <a:rPr lang="hu-HU" dirty="0" smtClean="0"/>
              <a:t>Állami támogatás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749185"/>
            <a:ext cx="7560840" cy="3975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Következtetések és megfigyelések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Jelenorientáltak kevesebbet tanulnak</a:t>
            </a:r>
          </a:p>
          <a:p>
            <a:pPr lvl="1"/>
            <a:r>
              <a:rPr lang="hu-HU" dirty="0" smtClean="0"/>
              <a:t>Nagy diszkontfaktorral kevésbé értékeli későbbi hasznot</a:t>
            </a:r>
          </a:p>
          <a:p>
            <a:pPr lvl="1"/>
            <a:r>
              <a:rPr lang="hu-HU" dirty="0" smtClean="0"/>
              <a:t>Magasabb iskolázottság, hosszabb élet (előretekintés)</a:t>
            </a:r>
          </a:p>
          <a:p>
            <a:pPr lvl="1"/>
            <a:r>
              <a:rPr lang="hu-HU" sz="2000" i="1" dirty="0" smtClean="0"/>
              <a:t>Ronald </a:t>
            </a:r>
            <a:r>
              <a:rPr lang="hu-HU" sz="2000" i="1" dirty="0" err="1" smtClean="0"/>
              <a:t>Coase</a:t>
            </a:r>
            <a:r>
              <a:rPr lang="hu-HU" sz="2000" i="1" dirty="0" smtClean="0"/>
              <a:t> (1910-2013)</a:t>
            </a:r>
          </a:p>
          <a:p>
            <a:r>
              <a:rPr lang="hu-HU" dirty="0" smtClean="0"/>
              <a:t>Hallgatók nagy része fiatal</a:t>
            </a:r>
          </a:p>
          <a:p>
            <a:pPr lvl="1"/>
            <a:r>
              <a:rPr lang="hu-HU" dirty="0" smtClean="0"/>
              <a:t>Idősebbnek nincs annyi ideje learatni a gyümölcsöt</a:t>
            </a:r>
          </a:p>
          <a:p>
            <a:r>
              <a:rPr lang="hu-HU" dirty="0" smtClean="0"/>
              <a:t>Felsőoktatás költségei nőnek, részvétel csökken</a:t>
            </a:r>
          </a:p>
          <a:p>
            <a:pPr lvl="1"/>
            <a:r>
              <a:rPr lang="hu-HU" dirty="0" smtClean="0"/>
              <a:t>Ha a jelenben még jobban fáj, nehezebben választom</a:t>
            </a:r>
          </a:p>
          <a:p>
            <a:r>
              <a:rPr lang="hu-HU" dirty="0" smtClean="0"/>
              <a:t>Növekvő részvétel a kereseti rés tágulásával</a:t>
            </a:r>
          </a:p>
          <a:p>
            <a:pPr lvl="1"/>
            <a:r>
              <a:rPr lang="hu-HU" dirty="0" smtClean="0"/>
              <a:t>Busás haszon vonzó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Következtetések és megfigyelések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Teljes munkaidőben dolgozókat vizsgálva</a:t>
            </a:r>
          </a:p>
          <a:p>
            <a:r>
              <a:rPr lang="hu-HU" dirty="0" smtClean="0"/>
              <a:t>Kereset nő iskolai végzettség emelkedésével</a:t>
            </a:r>
          </a:p>
          <a:p>
            <a:r>
              <a:rPr lang="hu-HU" dirty="0" smtClean="0"/>
              <a:t>Korai időszakban dinamikusabb bér (</a:t>
            </a:r>
            <a:r>
              <a:rPr lang="hu-HU" dirty="0" err="1" smtClean="0"/>
              <a:t>konkavitás</a:t>
            </a:r>
            <a:r>
              <a:rPr lang="hu-HU" dirty="0" smtClean="0"/>
              <a:t>)</a:t>
            </a:r>
          </a:p>
          <a:p>
            <a:pPr lvl="1"/>
            <a:r>
              <a:rPr lang="hu-HU" dirty="0" smtClean="0"/>
              <a:t>A háttérben lévő modell: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r>
              <a:rPr lang="hu-HU" dirty="0" smtClean="0"/>
              <a:t>Kereseti különbségek idővel szétnyílnak</a:t>
            </a:r>
          </a:p>
          <a:p>
            <a:pPr lvl="1"/>
            <a:r>
              <a:rPr lang="hu-HU" dirty="0" smtClean="0"/>
              <a:t>Folyamatos beruházás, más karrier választása</a:t>
            </a:r>
          </a:p>
          <a:p>
            <a:pPr lvl="1"/>
            <a:r>
              <a:rPr lang="hu-HU" dirty="0" smtClean="0"/>
              <a:t>Férfiak esetében jobban szétnyílnak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133896"/>
              </p:ext>
            </p:extLst>
          </p:nvPr>
        </p:nvGraphicFramePr>
        <p:xfrm>
          <a:off x="4355753" y="2204864"/>
          <a:ext cx="4248695" cy="2795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Slide" r:id="rId3" imgW="4570417" imgH="3427482" progId="PowerPoint.Slide.12">
                  <p:embed/>
                </p:oleObj>
              </mc:Choice>
              <mc:Fallback>
                <p:oleObj name="Slide" r:id="rId3" imgW="4570417" imgH="3427482" progId="PowerPoint.Slide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753" y="2204864"/>
                        <a:ext cx="4248695" cy="27952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1205</TotalTime>
  <Words>529</Words>
  <Application>Microsoft Office PowerPoint</Application>
  <PresentationFormat>Diavetítés a képernyőre (4:3 oldalarány)</PresentationFormat>
  <Paragraphs>185</Paragraphs>
  <Slides>15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2</vt:i4>
      </vt:variant>
      <vt:variant>
        <vt:lpstr>Diacímek</vt:lpstr>
      </vt:variant>
      <vt:variant>
        <vt:i4>15</vt:i4>
      </vt:variant>
    </vt:vector>
  </HeadingPairs>
  <TitlesOfParts>
    <vt:vector size="21" baseType="lpstr">
      <vt:lpstr>Arial</vt:lpstr>
      <vt:lpstr>Calibri</vt:lpstr>
      <vt:lpstr>Wingdings</vt:lpstr>
      <vt:lpstr>Office-téma</vt:lpstr>
      <vt:lpstr>Equation</vt:lpstr>
      <vt:lpstr>Slide</vt:lpstr>
      <vt:lpstr>PowerPoint-bemutató</vt:lpstr>
      <vt:lpstr>Társadalmi összvagyon - tőke</vt:lpstr>
      <vt:lpstr>Humántőke-felhalmozás</vt:lpstr>
      <vt:lpstr>Beruházási döntés</vt:lpstr>
      <vt:lpstr>Heterogén társadalom, eltérő döntések</vt:lpstr>
      <vt:lpstr>Növekvő iskolázottság</vt:lpstr>
      <vt:lpstr>Jövedelem-kiadás profilok</vt:lpstr>
      <vt:lpstr>Következtetések és megfigyelések</vt:lpstr>
      <vt:lpstr>Következtetések és megfigyelések</vt:lpstr>
      <vt:lpstr>Életkor-kereset profilok, férfiak</vt:lpstr>
      <vt:lpstr>Életkor-kereset profilok, nők</vt:lpstr>
      <vt:lpstr>A beruházás női sajátosságai</vt:lpstr>
      <vt:lpstr>Beruházás értékelése</vt:lpstr>
      <vt:lpstr>Jelzésmodell</vt:lpstr>
      <vt:lpstr>Felkészülést segítő kérdések</vt:lpstr>
    </vt:vector>
  </TitlesOfParts>
  <Company>KD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Papp Bence</dc:creator>
  <cp:lastModifiedBy>Papp Bence</cp:lastModifiedBy>
  <cp:revision>329</cp:revision>
  <dcterms:created xsi:type="dcterms:W3CDTF">2014-09-10T08:43:05Z</dcterms:created>
  <dcterms:modified xsi:type="dcterms:W3CDTF">2019-11-30T07:38:50Z</dcterms:modified>
</cp:coreProperties>
</file>